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66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BDC0249-3790-46A3-9E40-8D82F412F1EA}">
          <p14:sldIdLst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7011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218307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776165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46190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044707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411252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rtl="0"/>
            <a:endParaRPr lang="ru-RU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63820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rtl="0"/>
            <a:fld id="{5BCDC9F1-268A-4091-BAC6-2494ACC909FC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37755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rtl="0"/>
            <a:fld id="{4F9B3565-1F76-420A-B78B-C2C9097FF6FB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7623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A94D125-5C3A-41D5-90C4-866B6664178E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4279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327E36-CB2D-4A1C-8C2B-9983D24B7C7D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988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558347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9CBAE-AF0A-42A3-BDB4-1438573F8ABA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69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B284DF-F3AE-4C6D-B27A-5F5A94BB17DE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1553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CE0A4B-A8AC-45B6-9A53-81E2E3636ED8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4856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424DF1-A180-4FEF-B716-7D70235CFA39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1912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55A7CB3-46D4-4B4A-A661-60E13D0BC640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8885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02.05.2022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3004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очень крупный план графика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ru-RU" sz="3200" noProof="1">
                <a:solidFill>
                  <a:srgbClr val="FFFFFF"/>
                </a:solidFill>
              </a:rPr>
              <a:t>Модуль </a:t>
            </a:r>
            <a:r>
              <a:rPr lang="en-US" sz="3200" noProof="1">
                <a:solidFill>
                  <a:srgbClr val="FFFFFF"/>
                </a:solidFill>
              </a:rPr>
              <a:t>os</a:t>
            </a:r>
            <a:endParaRPr lang="ru-RU" sz="3200" noProof="1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Один из основных модулей </a:t>
            </a:r>
            <a:r>
              <a:rPr lang="en-US" sz="1800" noProof="1">
                <a:solidFill>
                  <a:srgbClr val="FFFFFF"/>
                </a:solidFill>
              </a:rPr>
              <a:t>python</a:t>
            </a:r>
            <a:endParaRPr lang="ru-RU" sz="1800" noProof="1">
              <a:solidFill>
                <a:srgbClr val="FFFFF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628EE-E774-4D1E-A52F-C2E5159E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779" y="752057"/>
            <a:ext cx="2548890" cy="254889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41882F7-C56F-45FF-9F99-E415D3498180}"/>
              </a:ext>
            </a:extLst>
          </p:cNvPr>
          <p:cNvSpPr/>
          <p:nvPr/>
        </p:nvSpPr>
        <p:spPr>
          <a:xfrm>
            <a:off x="6298010" y="5685179"/>
            <a:ext cx="29674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Вторая</a:t>
            </a:r>
            <a:r>
              <a:rPr lang="uk-UA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uk-UA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часть</a:t>
            </a:r>
            <a:endParaRPr lang="ru-RU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3A11F-63DA-44F0-BF7A-F4645F4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Перед изучением второй части </a:t>
            </a:r>
            <a:r>
              <a:rPr lang="en-US" dirty="0" err="1"/>
              <a:t>os.path</a:t>
            </a:r>
            <a:r>
              <a:rPr lang="en-US" dirty="0"/>
              <a:t>,</a:t>
            </a:r>
            <a:r>
              <a:rPr lang="ru-RU" dirty="0"/>
              <a:t> напомню что было в первой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5DD404-7623-469A-8FED-FE1DBBF7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os.path</a:t>
            </a:r>
            <a:r>
              <a:rPr lang="ru-RU" dirty="0"/>
              <a:t> предоставляет работу вам с директорией.</a:t>
            </a:r>
          </a:p>
          <a:p>
            <a:r>
              <a:rPr lang="en-US" dirty="0" err="1"/>
              <a:t>os.path.join</a:t>
            </a:r>
            <a:r>
              <a:rPr lang="en-US" dirty="0"/>
              <a:t> </a:t>
            </a:r>
            <a:r>
              <a:rPr lang="ru-RU" dirty="0"/>
              <a:t>соединяет пути с учётом особенностей операционной системы.</a:t>
            </a:r>
          </a:p>
          <a:p>
            <a:r>
              <a:rPr lang="en-US" dirty="0" err="1"/>
              <a:t>os.path.split</a:t>
            </a:r>
            <a:r>
              <a:rPr lang="ru-RU" dirty="0"/>
              <a:t> </a:t>
            </a:r>
            <a:r>
              <a:rPr lang="ru-RU" dirty="0">
                <a:solidFill>
                  <a:srgbClr val="454545"/>
                </a:solidFill>
                <a:latin typeface="Century Gothic" panose="020B0502020202020204" pitchFamily="34" charset="0"/>
              </a:rPr>
              <a:t>разбивает путь на кортеж, где хвост - последний компонент пути, а голова - всё остальное</a:t>
            </a:r>
            <a:r>
              <a:rPr lang="en-US" dirty="0">
                <a:solidFill>
                  <a:srgbClr val="454545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  <a:p>
            <a:r>
              <a:rPr lang="en-US" dirty="0" err="1"/>
              <a:t>os.path.abspath</a:t>
            </a:r>
            <a:r>
              <a:rPr lang="en-US" dirty="0"/>
              <a:t> </a:t>
            </a:r>
            <a:r>
              <a:rPr lang="ru-RU" dirty="0"/>
              <a:t>позволяет возвращать нормализованный абсолютный путь.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32569"/>
      </p:ext>
    </p:extLst>
  </p:cSld>
  <p:clrMapOvr>
    <a:masterClrMapping/>
  </p:clrMapOvr>
  <p:transition spd="slow">
    <p:push dir="u"/>
    <p:sndAc>
      <p:stSnd>
        <p:snd r:embed="rId2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D8BDB1-D33A-4D25-B4A1-90532EA0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dirty="0"/>
              <a:t>Перед переходом до темы просто </a:t>
            </a:r>
            <a:r>
              <a:rPr lang="en-US" sz="2800" b="1" dirty="0" err="1"/>
              <a:t>os</a:t>
            </a:r>
            <a:r>
              <a:rPr lang="ru-RU" sz="2800" b="1" dirty="0"/>
              <a:t>, мы расскажем последний метод </a:t>
            </a:r>
            <a:r>
              <a:rPr lang="en-US" sz="2800" b="1" dirty="0" err="1"/>
              <a:t>os.path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B2C086-507D-4255-9488-17C6CB76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/>
              <a:t>os.path.supports_unicode_filenames</a:t>
            </a:r>
            <a:r>
              <a:rPr lang="fr-FR" b="1" dirty="0"/>
              <a:t> </a:t>
            </a:r>
            <a:r>
              <a:rPr lang="ru-RU" dirty="0"/>
              <a:t>поддерживает ли файловая система </a:t>
            </a:r>
            <a:r>
              <a:rPr lang="ru-RU" dirty="0" err="1"/>
              <a:t>Unicode</a:t>
            </a:r>
            <a:r>
              <a:rPr lang="en-US" dirty="0"/>
              <a:t>.</a:t>
            </a:r>
          </a:p>
          <a:p>
            <a:r>
              <a:rPr lang="ru-RU" dirty="0"/>
              <a:t>Этот метод всегда </a:t>
            </a:r>
            <a:r>
              <a:rPr lang="ru-RU" i="1" dirty="0" err="1"/>
              <a:t>False</a:t>
            </a:r>
            <a:r>
              <a:rPr lang="ru-RU" dirty="0"/>
              <a:t> в </a:t>
            </a:r>
            <a:r>
              <a:rPr lang="ru-RU" dirty="0" err="1"/>
              <a:t>posix</a:t>
            </a:r>
            <a:r>
              <a:rPr lang="ru-RU" dirty="0"/>
              <a:t>-системах, кроме </a:t>
            </a:r>
            <a:r>
              <a:rPr lang="ru-RU" b="1" dirty="0" err="1"/>
              <a:t>Darwin</a:t>
            </a:r>
            <a:r>
              <a:rPr lang="ru-RU" dirty="0"/>
              <a:t> , потому что </a:t>
            </a:r>
            <a:r>
              <a:rPr lang="ru-RU" dirty="0" err="1"/>
              <a:t>posix</a:t>
            </a:r>
            <a:r>
              <a:rPr lang="ru-RU" dirty="0"/>
              <a:t>-системы не заботятся о кодировке имени файла.</a:t>
            </a:r>
          </a:p>
          <a:p>
            <a:r>
              <a:rPr lang="ru-RU" dirty="0"/>
              <a:t>Они обрабатывают имена файлов просто как последовательность байтов.</a:t>
            </a:r>
          </a:p>
          <a:p>
            <a:r>
              <a:rPr lang="ru-RU" i="1" dirty="0"/>
              <a:t>Это невызываемый объект. Следовательно, параметр не требуется.</a:t>
            </a:r>
          </a:p>
          <a:p>
            <a:r>
              <a:rPr lang="ru-RU" i="1" dirty="0"/>
              <a:t>Этот </a:t>
            </a:r>
            <a:r>
              <a:rPr lang="ru-RU" dirty="0"/>
              <a:t>объект в Python используется для проверки того, можно ли использовать произвольные строки </a:t>
            </a:r>
            <a:r>
              <a:rPr lang="ru-RU" dirty="0" err="1"/>
              <a:t>Unicode</a:t>
            </a:r>
            <a:r>
              <a:rPr lang="ru-RU" dirty="0"/>
              <a:t> в качестве имен файлов или нет.</a:t>
            </a:r>
          </a:p>
        </p:txBody>
      </p:sp>
    </p:spTree>
    <p:extLst>
      <p:ext uri="{BB962C8B-B14F-4D97-AF65-F5344CB8AC3E}">
        <p14:creationId xmlns:p14="http://schemas.microsoft.com/office/powerpoint/2010/main" val="366622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BC517-33E9-4D1A-A506-7A3B353E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os.chdir</a:t>
            </a:r>
            <a:r>
              <a:rPr lang="ru-RU" b="1" i="0" dirty="0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 – смена текущей директории.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631B1C-BCB2-4501-A35A-CDEE6797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os.chdir</a:t>
            </a:r>
            <a:r>
              <a:rPr lang="en-US" dirty="0"/>
              <a:t> </a:t>
            </a:r>
            <a:r>
              <a:rPr lang="ru-RU" b="0" i="1" dirty="0">
                <a:effectLst/>
              </a:rPr>
              <a:t>это полный путь к каталогу, который нужно изменить на новое место.</a:t>
            </a:r>
            <a:endParaRPr lang="en-US" b="0" i="1" dirty="0">
              <a:effectLst/>
            </a:endParaRPr>
          </a:p>
          <a:p>
            <a:r>
              <a:rPr lang="ru-RU" b="0" i="1" dirty="0">
                <a:effectLst/>
              </a:rPr>
              <a:t>Этот метод не возвращает никакого значения.</a:t>
            </a:r>
            <a:endParaRPr lang="en-US" b="0" i="1" dirty="0">
              <a:effectLst/>
            </a:endParaRPr>
          </a:p>
          <a:p>
            <a:r>
              <a:rPr lang="ru-RU" i="1" dirty="0"/>
              <a:t>Этот метод является один из команд из командной строки (</a:t>
            </a:r>
            <a:r>
              <a:rPr lang="en-US" i="1" dirty="0" err="1"/>
              <a:t>chdir</a:t>
            </a:r>
            <a:r>
              <a:rPr lang="ru-RU" i="1" dirty="0"/>
              <a:t> без </a:t>
            </a:r>
            <a:r>
              <a:rPr lang="en-US" i="1" dirty="0" err="1"/>
              <a:t>os</a:t>
            </a:r>
            <a:r>
              <a:rPr lang="en-US" i="1" dirty="0"/>
              <a:t>)</a:t>
            </a:r>
          </a:p>
          <a:p>
            <a:r>
              <a:rPr lang="ru-RU" b="0" i="1" dirty="0">
                <a:solidFill>
                  <a:srgbClr val="000000"/>
                </a:solidFill>
                <a:effectLst/>
              </a:rPr>
              <a:t>Если разрешить доступ вернуться Правда, в противном случае значение </a:t>
            </a:r>
            <a:r>
              <a:rPr lang="ru-RU" b="0" i="1" dirty="0" err="1">
                <a:solidFill>
                  <a:srgbClr val="000000"/>
                </a:solidFill>
                <a:effectLst/>
              </a:rPr>
              <a:t>False</a:t>
            </a:r>
            <a:r>
              <a:rPr lang="ru-RU" b="0" i="1" dirty="0">
                <a:solidFill>
                  <a:srgbClr val="000000"/>
                </a:solidFill>
                <a:effectLst/>
              </a:rPr>
              <a:t>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23163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A48177-E6A3-4AE2-8303-C6AC8F0F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b="1" i="0" dirty="0" err="1">
                <a:solidFill>
                  <a:schemeClr val="bg2">
                    <a:lumMod val="90000"/>
                  </a:schemeClr>
                </a:solidFill>
                <a:effectLst/>
                <a:latin typeface="+mn-lt"/>
              </a:rPr>
              <a:t>os.getcwd</a:t>
            </a:r>
            <a:r>
              <a:rPr lang="de-DE" sz="2800" b="0" i="0" dirty="0">
                <a:solidFill>
                  <a:schemeClr val="bg2">
                    <a:lumMod val="90000"/>
                  </a:schemeClr>
                </a:solidFill>
                <a:effectLst/>
                <a:latin typeface="+mn-lt"/>
              </a:rPr>
              <a:t>()</a:t>
            </a:r>
            <a:r>
              <a:rPr lang="ru-RU" sz="2800" b="0" i="0" dirty="0">
                <a:solidFill>
                  <a:schemeClr val="bg2">
                    <a:lumMod val="90000"/>
                  </a:schemeClr>
                </a:solidFill>
                <a:effectLst/>
                <a:latin typeface="+mn-lt"/>
              </a:rPr>
              <a:t> - текущая рабочая директория.</a:t>
            </a:r>
            <a:endParaRPr lang="ru-RU" sz="2800" dirty="0">
              <a:solidFill>
                <a:schemeClr val="bg2">
                  <a:lumMod val="90000"/>
                </a:schemeClr>
              </a:solidFill>
              <a:latin typeface="+mn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5C6272-DEEE-4E12-98FC-85906A60F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</a:rPr>
              <a:t>Метод Python </a:t>
            </a:r>
            <a:r>
              <a:rPr lang="ru-RU" b="1" i="0" dirty="0" err="1">
                <a:solidFill>
                  <a:srgbClr val="000000"/>
                </a:solidFill>
                <a:effectLst/>
              </a:rPr>
              <a:t>getcwd</a:t>
            </a:r>
            <a:r>
              <a:rPr lang="ru-RU" b="1" i="0" dirty="0">
                <a:solidFill>
                  <a:srgbClr val="000000"/>
                </a:solidFill>
                <a:effectLst/>
              </a:rPr>
              <a:t>()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возвращает текущий рабочий каталог процесса.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ru-RU" dirty="0">
                <a:solidFill>
                  <a:srgbClr val="000000"/>
                </a:solidFill>
              </a:rPr>
              <a:t>Это один из методов который отсутствует параметр.</a:t>
            </a:r>
          </a:p>
          <a:p>
            <a:r>
              <a:rPr lang="ru-RU" dirty="0"/>
              <a:t>Это один из методов у которого не так много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144565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7CA37-8A1C-4BB4-A97D-4FE45F23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0" dirty="0" err="1">
                <a:solidFill>
                  <a:schemeClr val="bg2">
                    <a:lumMod val="90000"/>
                  </a:schemeClr>
                </a:solidFill>
                <a:effectLst/>
                <a:latin typeface="Helvetica" panose="020B0604020202020204" pitchFamily="34" charset="0"/>
              </a:rPr>
              <a:t>os.listdir</a:t>
            </a:r>
            <a:r>
              <a:rPr lang="ru-RU" b="1" i="0" dirty="0">
                <a:solidFill>
                  <a:schemeClr val="bg2">
                    <a:lumMod val="90000"/>
                  </a:schemeClr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ru-RU" sz="3200" b="0" i="0" dirty="0">
                <a:solidFill>
                  <a:schemeClr val="bg2">
                    <a:lumMod val="90000"/>
                  </a:schemeClr>
                </a:solidFill>
                <a:effectLst/>
                <a:latin typeface="Helvetica" panose="020B0604020202020204" pitchFamily="34" charset="0"/>
              </a:rPr>
              <a:t>- список файлов и директорий в папке.</a:t>
            </a:r>
            <a:endParaRPr lang="ru-RU" sz="3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EC1F27-671B-4D29-A1F1-122F75D44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 err="1">
                <a:solidFill>
                  <a:srgbClr val="000000"/>
                </a:solidFill>
                <a:effectLst/>
              </a:rPr>
              <a:t>path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может быть либо типа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str</a:t>
            </a:r>
            <a:r>
              <a:rPr lang="ru-RU" b="0" i="0" dirty="0">
                <a:solidFill>
                  <a:srgbClr val="000000"/>
                </a:solidFill>
                <a:effectLst/>
              </a:rPr>
              <a:t>, либо типа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bytes</a:t>
            </a:r>
            <a:r>
              <a:rPr lang="ru-RU" b="0" i="0" dirty="0">
                <a:solidFill>
                  <a:srgbClr val="000000"/>
                </a:solidFill>
                <a:effectLst/>
              </a:rPr>
              <a:t>. Если путь имеет тип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bytes</a:t>
            </a:r>
            <a:r>
              <a:rPr lang="ru-RU" b="0" i="0" dirty="0">
                <a:solidFill>
                  <a:srgbClr val="000000"/>
                </a:solidFill>
                <a:effectLst/>
              </a:rPr>
              <a:t>, возвращаемые имена файлов также будут иметь тип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bytes</a:t>
            </a:r>
            <a:r>
              <a:rPr lang="ru-RU" b="0" i="0" dirty="0">
                <a:solidFill>
                  <a:srgbClr val="000000"/>
                </a:solidFill>
                <a:effectLst/>
              </a:rPr>
              <a:t>; во всех остальных случаях они будут иметь тип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str</a:t>
            </a:r>
            <a:r>
              <a:rPr lang="ru-RU" b="0" i="0" dirty="0">
                <a:solidFill>
                  <a:srgbClr val="000000"/>
                </a:solidFill>
                <a:effectLst/>
              </a:rPr>
              <a:t>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Этот метод возвращает список, содержащий имена записей в каталоге, указанном путем.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8291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127</TotalTime>
  <Words>325</Words>
  <Application>Microsoft Office PowerPoint</Application>
  <PresentationFormat>Широкоэкранный</PresentationFormat>
  <Paragraphs>27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Helvetica</vt:lpstr>
      <vt:lpstr>Wingdings 3</vt:lpstr>
      <vt:lpstr>Совет директоров</vt:lpstr>
      <vt:lpstr>Модуль os</vt:lpstr>
      <vt:lpstr>Перед изучением второй части os.path, напомню что было в первой</vt:lpstr>
      <vt:lpstr>Перед переходом до темы просто os, мы расскажем последний метод os.path</vt:lpstr>
      <vt:lpstr>os.chdir – смена текущей директории.</vt:lpstr>
      <vt:lpstr>os.getcwd() - текущая рабочая директория.</vt:lpstr>
      <vt:lpstr>os.listdir - список файлов и директорий в папке.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os</dc:title>
  <dc:creator>DIMA SRIBNYJ</dc:creator>
  <cp:lastModifiedBy>DIMA SRIBNYJ</cp:lastModifiedBy>
  <cp:revision>2</cp:revision>
  <dcterms:created xsi:type="dcterms:W3CDTF">2022-05-01T14:28:25Z</dcterms:created>
  <dcterms:modified xsi:type="dcterms:W3CDTF">2022-05-02T12:31:15Z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